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74" d="100"/>
          <a:sy n="74" d="100"/>
        </p:scale>
        <p:origin x="-582"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209E510-C227-4618-85DF-6E09CBEA654A}" type="doc">
      <dgm:prSet loTypeId="urn:microsoft.com/office/officeart/2005/8/layout/target3" loCatId="relationship" qsTypeId="urn:microsoft.com/office/officeart/2005/8/quickstyle/simple1" qsCatId="simple" csTypeId="urn:microsoft.com/office/officeart/2005/8/colors/accent1_2" csCatId="accent1"/>
      <dgm:spPr/>
      <dgm:t>
        <a:bodyPr/>
        <a:lstStyle/>
        <a:p>
          <a:endParaRPr lang="en-US"/>
        </a:p>
      </dgm:t>
    </dgm:pt>
    <dgm:pt modelId="{1FEDC415-DD50-4D1C-BEBA-9820A7E1F48F}">
      <dgm:prSet/>
      <dgm:spPr/>
      <dgm:t>
        <a:bodyPr/>
        <a:lstStyle/>
        <a:p>
          <a:pPr rtl="0"/>
          <a:r>
            <a:rPr lang="en-US" smtClean="0"/>
            <a:t>*Answers will vary* -  Students who answer no may say that the men were criminals and deserve to be in prison. Those who answered yes may say that though the men were criminals, they are the main "characters” of the narrative, and it's hard not to identify with them to some degree.</a:t>
          </a:r>
          <a:br>
            <a:rPr lang="en-US" smtClean="0"/>
          </a:br>
          <a:r>
            <a:rPr lang="en-US" smtClean="0"/>
            <a:t/>
          </a:r>
          <a:br>
            <a:rPr lang="en-US" smtClean="0"/>
          </a:br>
          <a:r>
            <a:rPr lang="en-US" smtClean="0"/>
            <a:t/>
          </a:r>
          <a:br>
            <a:rPr lang="en-US" smtClean="0"/>
          </a:br>
          <a:endParaRPr lang="en-US"/>
        </a:p>
      </dgm:t>
    </dgm:pt>
    <dgm:pt modelId="{1D3B9995-D86E-41D8-A974-C35C9CD93D7D}" type="parTrans" cxnId="{8B0940B3-4CCA-4353-9CB5-E55540DC0F98}">
      <dgm:prSet/>
      <dgm:spPr/>
      <dgm:t>
        <a:bodyPr/>
        <a:lstStyle/>
        <a:p>
          <a:endParaRPr lang="en-US"/>
        </a:p>
      </dgm:t>
    </dgm:pt>
    <dgm:pt modelId="{BF46CB60-C23A-4A5E-BE44-9737CB47C709}" type="sibTrans" cxnId="{8B0940B3-4CCA-4353-9CB5-E55540DC0F98}">
      <dgm:prSet/>
      <dgm:spPr/>
      <dgm:t>
        <a:bodyPr/>
        <a:lstStyle/>
        <a:p>
          <a:endParaRPr lang="en-US"/>
        </a:p>
      </dgm:t>
    </dgm:pt>
    <dgm:pt modelId="{22E172DC-8AA3-4AEF-BFD1-EBDEED1EF787}" type="pres">
      <dgm:prSet presAssocID="{8209E510-C227-4618-85DF-6E09CBEA654A}" presName="Name0" presStyleCnt="0">
        <dgm:presLayoutVars>
          <dgm:chMax val="7"/>
          <dgm:dir/>
          <dgm:animLvl val="lvl"/>
          <dgm:resizeHandles val="exact"/>
        </dgm:presLayoutVars>
      </dgm:prSet>
      <dgm:spPr/>
      <dgm:t>
        <a:bodyPr/>
        <a:lstStyle/>
        <a:p>
          <a:endParaRPr lang="en-US"/>
        </a:p>
      </dgm:t>
    </dgm:pt>
    <dgm:pt modelId="{D919B597-CA58-48F1-B7BE-1E1F51808AE6}" type="pres">
      <dgm:prSet presAssocID="{1FEDC415-DD50-4D1C-BEBA-9820A7E1F48F}" presName="circle1" presStyleLbl="node1" presStyleIdx="0" presStyleCnt="1"/>
      <dgm:spPr/>
    </dgm:pt>
    <dgm:pt modelId="{753063EA-B814-4106-AA9C-6E510FA1DACE}" type="pres">
      <dgm:prSet presAssocID="{1FEDC415-DD50-4D1C-BEBA-9820A7E1F48F}" presName="space" presStyleCnt="0"/>
      <dgm:spPr/>
    </dgm:pt>
    <dgm:pt modelId="{A3261398-8FBF-4D02-92B9-BA2E1168C60D}" type="pres">
      <dgm:prSet presAssocID="{1FEDC415-DD50-4D1C-BEBA-9820A7E1F48F}" presName="rect1" presStyleLbl="alignAcc1" presStyleIdx="0" presStyleCnt="1"/>
      <dgm:spPr/>
      <dgm:t>
        <a:bodyPr/>
        <a:lstStyle/>
        <a:p>
          <a:endParaRPr lang="en-US"/>
        </a:p>
      </dgm:t>
    </dgm:pt>
    <dgm:pt modelId="{7FAAB4F3-117B-494E-B8D4-E40B265D9376}" type="pres">
      <dgm:prSet presAssocID="{1FEDC415-DD50-4D1C-BEBA-9820A7E1F48F}" presName="rect1ParTxNoCh" presStyleLbl="alignAcc1" presStyleIdx="0" presStyleCnt="1">
        <dgm:presLayoutVars>
          <dgm:chMax val="1"/>
          <dgm:bulletEnabled val="1"/>
        </dgm:presLayoutVars>
      </dgm:prSet>
      <dgm:spPr/>
      <dgm:t>
        <a:bodyPr/>
        <a:lstStyle/>
        <a:p>
          <a:endParaRPr lang="en-US"/>
        </a:p>
      </dgm:t>
    </dgm:pt>
  </dgm:ptLst>
  <dgm:cxnLst>
    <dgm:cxn modelId="{DDBCDBB3-BF98-4DFC-AA3A-A037FA6536F2}" type="presOf" srcId="{1FEDC415-DD50-4D1C-BEBA-9820A7E1F48F}" destId="{7FAAB4F3-117B-494E-B8D4-E40B265D9376}" srcOrd="1" destOrd="0" presId="urn:microsoft.com/office/officeart/2005/8/layout/target3"/>
    <dgm:cxn modelId="{5DEF37B8-74B4-4BDC-B667-B03131C74FBA}" type="presOf" srcId="{8209E510-C227-4618-85DF-6E09CBEA654A}" destId="{22E172DC-8AA3-4AEF-BFD1-EBDEED1EF787}" srcOrd="0" destOrd="0" presId="urn:microsoft.com/office/officeart/2005/8/layout/target3"/>
    <dgm:cxn modelId="{8B0940B3-4CCA-4353-9CB5-E55540DC0F98}" srcId="{8209E510-C227-4618-85DF-6E09CBEA654A}" destId="{1FEDC415-DD50-4D1C-BEBA-9820A7E1F48F}" srcOrd="0" destOrd="0" parTransId="{1D3B9995-D86E-41D8-A974-C35C9CD93D7D}" sibTransId="{BF46CB60-C23A-4A5E-BE44-9737CB47C709}"/>
    <dgm:cxn modelId="{01C456E9-44F3-4352-BDE1-2ED6FA67D67A}" type="presOf" srcId="{1FEDC415-DD50-4D1C-BEBA-9820A7E1F48F}" destId="{A3261398-8FBF-4D02-92B9-BA2E1168C60D}" srcOrd="0" destOrd="0" presId="urn:microsoft.com/office/officeart/2005/8/layout/target3"/>
    <dgm:cxn modelId="{8A4F2E2A-BA8B-4A24-A287-2F6814CFB65F}" type="presParOf" srcId="{22E172DC-8AA3-4AEF-BFD1-EBDEED1EF787}" destId="{D919B597-CA58-48F1-B7BE-1E1F51808AE6}" srcOrd="0" destOrd="0" presId="urn:microsoft.com/office/officeart/2005/8/layout/target3"/>
    <dgm:cxn modelId="{D4050A7C-D5F9-43B9-BB3F-ACA91ABAE8F9}" type="presParOf" srcId="{22E172DC-8AA3-4AEF-BFD1-EBDEED1EF787}" destId="{753063EA-B814-4106-AA9C-6E510FA1DACE}" srcOrd="1" destOrd="0" presId="urn:microsoft.com/office/officeart/2005/8/layout/target3"/>
    <dgm:cxn modelId="{E3A66CFD-5477-402F-99BF-91BD49A9AD41}" type="presParOf" srcId="{22E172DC-8AA3-4AEF-BFD1-EBDEED1EF787}" destId="{A3261398-8FBF-4D02-92B9-BA2E1168C60D}" srcOrd="2" destOrd="0" presId="urn:microsoft.com/office/officeart/2005/8/layout/target3"/>
    <dgm:cxn modelId="{9FF5E4D1-85C1-4847-AF73-E29A17D0A11A}" type="presParOf" srcId="{22E172DC-8AA3-4AEF-BFD1-EBDEED1EF787}" destId="{7FAAB4F3-117B-494E-B8D4-E40B265D9376}"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4E8701E-DFD8-4D26-945A-314A102E7F3A}" type="doc">
      <dgm:prSet loTypeId="urn:microsoft.com/office/officeart/2005/8/layout/hList1" loCatId="list" qsTypeId="urn:microsoft.com/office/officeart/2005/8/quickstyle/simple1" qsCatId="simple" csTypeId="urn:microsoft.com/office/officeart/2005/8/colors/accent1_2" csCatId="accent1"/>
      <dgm:spPr/>
      <dgm:t>
        <a:bodyPr/>
        <a:lstStyle/>
        <a:p>
          <a:endParaRPr lang="en-US"/>
        </a:p>
      </dgm:t>
    </dgm:pt>
    <dgm:pt modelId="{7AEE8509-32CF-4FBE-982E-65269E8EE693}">
      <dgm:prSet/>
      <dgm:spPr/>
      <dgm:t>
        <a:bodyPr/>
        <a:lstStyle/>
        <a:p>
          <a:pPr rtl="0"/>
          <a:r>
            <a:rPr lang="en-US" smtClean="0"/>
            <a:t>*Answers will vary* - On a basic level, it's a suspenseful and dramatic tail. Also, because the men’s fate remains unknown, their story remains a mystery-and it's human nature to want to know the ending of stories. The unknown ending stokes our imaginations. And although the men were criminals, people may identify with their desire for freedom and on some level be rooting for them. Finally, the story praise on fears that the most dangerous criminals can never be stopped.</a:t>
          </a:r>
          <a:br>
            <a:rPr lang="en-US" smtClean="0"/>
          </a:br>
          <a:endParaRPr lang="en-US"/>
        </a:p>
      </dgm:t>
    </dgm:pt>
    <dgm:pt modelId="{950240AA-5C1E-4BB1-B871-A7D850ED7400}" type="parTrans" cxnId="{71BE80A9-3935-4BFA-8D7A-681BFC87D5AD}">
      <dgm:prSet/>
      <dgm:spPr/>
      <dgm:t>
        <a:bodyPr/>
        <a:lstStyle/>
        <a:p>
          <a:endParaRPr lang="en-US"/>
        </a:p>
      </dgm:t>
    </dgm:pt>
    <dgm:pt modelId="{AC5AB35F-56A1-41F9-8166-4507115C725E}" type="sibTrans" cxnId="{71BE80A9-3935-4BFA-8D7A-681BFC87D5AD}">
      <dgm:prSet/>
      <dgm:spPr/>
      <dgm:t>
        <a:bodyPr/>
        <a:lstStyle/>
        <a:p>
          <a:endParaRPr lang="en-US"/>
        </a:p>
      </dgm:t>
    </dgm:pt>
    <dgm:pt modelId="{B4BC1BD6-62A6-4794-A5F9-F0F684698895}" type="pres">
      <dgm:prSet presAssocID="{A4E8701E-DFD8-4D26-945A-314A102E7F3A}" presName="Name0" presStyleCnt="0">
        <dgm:presLayoutVars>
          <dgm:dir/>
          <dgm:animLvl val="lvl"/>
          <dgm:resizeHandles val="exact"/>
        </dgm:presLayoutVars>
      </dgm:prSet>
      <dgm:spPr/>
      <dgm:t>
        <a:bodyPr/>
        <a:lstStyle/>
        <a:p>
          <a:endParaRPr lang="en-US"/>
        </a:p>
      </dgm:t>
    </dgm:pt>
    <dgm:pt modelId="{B5A442D7-8B2F-4A52-AD2F-31F8BB8408E8}" type="pres">
      <dgm:prSet presAssocID="{7AEE8509-32CF-4FBE-982E-65269E8EE693}" presName="composite" presStyleCnt="0"/>
      <dgm:spPr/>
    </dgm:pt>
    <dgm:pt modelId="{2AA8E019-B0F2-452B-A527-BC081C15DC02}" type="pres">
      <dgm:prSet presAssocID="{7AEE8509-32CF-4FBE-982E-65269E8EE693}" presName="parTx" presStyleLbl="alignNode1" presStyleIdx="0" presStyleCnt="1">
        <dgm:presLayoutVars>
          <dgm:chMax val="0"/>
          <dgm:chPref val="0"/>
          <dgm:bulletEnabled val="1"/>
        </dgm:presLayoutVars>
      </dgm:prSet>
      <dgm:spPr/>
      <dgm:t>
        <a:bodyPr/>
        <a:lstStyle/>
        <a:p>
          <a:endParaRPr lang="en-US"/>
        </a:p>
      </dgm:t>
    </dgm:pt>
    <dgm:pt modelId="{8A6E46D3-80BE-41C5-8C71-3C209C13A0B9}" type="pres">
      <dgm:prSet presAssocID="{7AEE8509-32CF-4FBE-982E-65269E8EE693}" presName="desTx" presStyleLbl="alignAccFollowNode1" presStyleIdx="0" presStyleCnt="1">
        <dgm:presLayoutVars>
          <dgm:bulletEnabled val="1"/>
        </dgm:presLayoutVars>
      </dgm:prSet>
      <dgm:spPr/>
    </dgm:pt>
  </dgm:ptLst>
  <dgm:cxnLst>
    <dgm:cxn modelId="{E4551161-4F39-4764-B47E-DFD0CC7F11B1}" type="presOf" srcId="{A4E8701E-DFD8-4D26-945A-314A102E7F3A}" destId="{B4BC1BD6-62A6-4794-A5F9-F0F684698895}" srcOrd="0" destOrd="0" presId="urn:microsoft.com/office/officeart/2005/8/layout/hList1"/>
    <dgm:cxn modelId="{298F74EA-3038-4E9D-80EC-FF70B25DA4A9}" type="presOf" srcId="{7AEE8509-32CF-4FBE-982E-65269E8EE693}" destId="{2AA8E019-B0F2-452B-A527-BC081C15DC02}" srcOrd="0" destOrd="0" presId="urn:microsoft.com/office/officeart/2005/8/layout/hList1"/>
    <dgm:cxn modelId="{71BE80A9-3935-4BFA-8D7A-681BFC87D5AD}" srcId="{A4E8701E-DFD8-4D26-945A-314A102E7F3A}" destId="{7AEE8509-32CF-4FBE-982E-65269E8EE693}" srcOrd="0" destOrd="0" parTransId="{950240AA-5C1E-4BB1-B871-A7D850ED7400}" sibTransId="{AC5AB35F-56A1-41F9-8166-4507115C725E}"/>
    <dgm:cxn modelId="{9AA00767-1092-4FA7-9532-2C3CAFE8A6A5}" type="presParOf" srcId="{B4BC1BD6-62A6-4794-A5F9-F0F684698895}" destId="{B5A442D7-8B2F-4A52-AD2F-31F8BB8408E8}" srcOrd="0" destOrd="0" presId="urn:microsoft.com/office/officeart/2005/8/layout/hList1"/>
    <dgm:cxn modelId="{1A6A1B0E-43E3-409C-B9E3-FC7084838E3B}" type="presParOf" srcId="{B5A442D7-8B2F-4A52-AD2F-31F8BB8408E8}" destId="{2AA8E019-B0F2-452B-A527-BC081C15DC02}" srcOrd="0" destOrd="0" presId="urn:microsoft.com/office/officeart/2005/8/layout/hList1"/>
    <dgm:cxn modelId="{0DBAFCF8-283D-4740-A8C1-412DA4DBBD8C}" type="presParOf" srcId="{B5A442D7-8B2F-4A52-AD2F-31F8BB8408E8}" destId="{8A6E46D3-80BE-41C5-8C71-3C209C13A0B9}"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621CA36-5D09-4DA0-9330-DDB700D15F50}"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US"/>
        </a:p>
      </dgm:t>
    </dgm:pt>
    <dgm:pt modelId="{03AB41F0-8F2F-40FF-901B-18B42A2FB4F7}">
      <dgm:prSet/>
      <dgm:spPr/>
      <dgm:t>
        <a:bodyPr/>
        <a:lstStyle/>
        <a:p>
          <a:pPr rtl="0"/>
          <a:r>
            <a:rPr lang="en-US" dirty="0" smtClean="0"/>
            <a:t>Prison officials might have wanted to believe that Morris and the </a:t>
          </a:r>
          <a:r>
            <a:rPr lang="en-US" dirty="0" err="1" smtClean="0"/>
            <a:t>Alglins</a:t>
          </a:r>
          <a:r>
            <a:rPr lang="en-US" dirty="0" smtClean="0"/>
            <a:t> died because that would mean that Alcatraz was what they claimed it  to be: an inescapable prison. If the men survived, it would mean that the officials failed at that their job of keeping the men in prison. The </a:t>
          </a:r>
          <a:r>
            <a:rPr lang="en-US" dirty="0" err="1" smtClean="0"/>
            <a:t>Alglins</a:t>
          </a:r>
          <a:r>
            <a:rPr lang="en-US" smtClean="0"/>
            <a:t>’ </a:t>
          </a:r>
          <a:r>
            <a:rPr lang="en-US" dirty="0" smtClean="0"/>
            <a:t>family, on the other hand, probably did not want to think of the brothers dying in the cold waters of San Francisco Bay-and may have taken a certain pride in the brothers being two of the only three men clever enough to escape Alcatraz.</a:t>
          </a:r>
          <a:br>
            <a:rPr lang="en-US" dirty="0" smtClean="0"/>
          </a:br>
          <a:endParaRPr lang="en-US" dirty="0"/>
        </a:p>
      </dgm:t>
    </dgm:pt>
    <dgm:pt modelId="{A5310F26-53AD-415F-887D-3ADDC3507681}" type="parTrans" cxnId="{01129172-2647-4DEA-9263-626DF73BF2A4}">
      <dgm:prSet/>
      <dgm:spPr/>
      <dgm:t>
        <a:bodyPr/>
        <a:lstStyle/>
        <a:p>
          <a:endParaRPr lang="en-US"/>
        </a:p>
      </dgm:t>
    </dgm:pt>
    <dgm:pt modelId="{69CF47E7-C5BB-4578-949E-96031DC5C8D4}" type="sibTrans" cxnId="{01129172-2647-4DEA-9263-626DF73BF2A4}">
      <dgm:prSet/>
      <dgm:spPr/>
      <dgm:t>
        <a:bodyPr/>
        <a:lstStyle/>
        <a:p>
          <a:endParaRPr lang="en-US"/>
        </a:p>
      </dgm:t>
    </dgm:pt>
    <dgm:pt modelId="{10A32032-1F6E-4B9E-A4A3-DA2E816CC839}" type="pres">
      <dgm:prSet presAssocID="{8621CA36-5D09-4DA0-9330-DDB700D15F50}" presName="Name0" presStyleCnt="0">
        <dgm:presLayoutVars>
          <dgm:dir/>
          <dgm:resizeHandles val="exact"/>
        </dgm:presLayoutVars>
      </dgm:prSet>
      <dgm:spPr/>
      <dgm:t>
        <a:bodyPr/>
        <a:lstStyle/>
        <a:p>
          <a:endParaRPr lang="en-US"/>
        </a:p>
      </dgm:t>
    </dgm:pt>
    <dgm:pt modelId="{4878CDD1-8F7A-41C1-BB00-3AB2D65EBB76}" type="pres">
      <dgm:prSet presAssocID="{03AB41F0-8F2F-40FF-901B-18B42A2FB4F7}" presName="node" presStyleLbl="node1" presStyleIdx="0" presStyleCnt="1">
        <dgm:presLayoutVars>
          <dgm:bulletEnabled val="1"/>
        </dgm:presLayoutVars>
      </dgm:prSet>
      <dgm:spPr/>
      <dgm:t>
        <a:bodyPr/>
        <a:lstStyle/>
        <a:p>
          <a:endParaRPr lang="en-US"/>
        </a:p>
      </dgm:t>
    </dgm:pt>
  </dgm:ptLst>
  <dgm:cxnLst>
    <dgm:cxn modelId="{C3FB5B98-06C1-4D94-A17F-16CAF364A704}" type="presOf" srcId="{03AB41F0-8F2F-40FF-901B-18B42A2FB4F7}" destId="{4878CDD1-8F7A-41C1-BB00-3AB2D65EBB76}" srcOrd="0" destOrd="0" presId="urn:microsoft.com/office/officeart/2005/8/layout/process1"/>
    <dgm:cxn modelId="{01129172-2647-4DEA-9263-626DF73BF2A4}" srcId="{8621CA36-5D09-4DA0-9330-DDB700D15F50}" destId="{03AB41F0-8F2F-40FF-901B-18B42A2FB4F7}" srcOrd="0" destOrd="0" parTransId="{A5310F26-53AD-415F-887D-3ADDC3507681}" sibTransId="{69CF47E7-C5BB-4578-949E-96031DC5C8D4}"/>
    <dgm:cxn modelId="{C00AEBC4-C932-40C7-B3A0-D49D497F954E}" type="presOf" srcId="{8621CA36-5D09-4DA0-9330-DDB700D15F50}" destId="{10A32032-1F6E-4B9E-A4A3-DA2E816CC839}" srcOrd="0" destOrd="0" presId="urn:microsoft.com/office/officeart/2005/8/layout/process1"/>
    <dgm:cxn modelId="{2CB58EFD-47C4-4F16-9C68-8AEA696EA8EA}" type="presParOf" srcId="{10A32032-1F6E-4B9E-A4A3-DA2E816CC839}" destId="{4878CDD1-8F7A-41C1-BB00-3AB2D65EBB76}" srcOrd="0"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19B597-CA58-48F1-B7BE-1E1F51808AE6}">
      <dsp:nvSpPr>
        <dsp:cNvPr id="0" name=""/>
        <dsp:cNvSpPr/>
      </dsp:nvSpPr>
      <dsp:spPr>
        <a:xfrm>
          <a:off x="0" y="0"/>
          <a:ext cx="3124200" cy="3124200"/>
        </a:xfrm>
        <a:prstGeom prst="pie">
          <a:avLst>
            <a:gd name="adj1" fmla="val 5400000"/>
            <a:gd name="adj2" fmla="val 1620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3261398-8FBF-4D02-92B9-BA2E1168C60D}">
      <dsp:nvSpPr>
        <dsp:cNvPr id="0" name=""/>
        <dsp:cNvSpPr/>
      </dsp:nvSpPr>
      <dsp:spPr>
        <a:xfrm>
          <a:off x="1562100" y="0"/>
          <a:ext cx="8456612" cy="3124200"/>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lvl="0" algn="ctr" defTabSz="1155700" rtl="0">
            <a:lnSpc>
              <a:spcPct val="90000"/>
            </a:lnSpc>
            <a:spcBef>
              <a:spcPct val="0"/>
            </a:spcBef>
            <a:spcAft>
              <a:spcPct val="35000"/>
            </a:spcAft>
          </a:pPr>
          <a:r>
            <a:rPr lang="en-US" sz="2600" kern="1200" smtClean="0"/>
            <a:t>*Answers will vary* -  Students who answer no may say that the men were criminals and deserve to be in prison. Those who answered yes may say that though the men were criminals, they are the main "characters” of the narrative, and it's hard not to identify with them to some degree.</a:t>
          </a:r>
          <a:br>
            <a:rPr lang="en-US" sz="2600" kern="1200" smtClean="0"/>
          </a:br>
          <a:r>
            <a:rPr lang="en-US" sz="2600" kern="1200" smtClean="0"/>
            <a:t/>
          </a:r>
          <a:br>
            <a:rPr lang="en-US" sz="2600" kern="1200" smtClean="0"/>
          </a:br>
          <a:r>
            <a:rPr lang="en-US" sz="2600" kern="1200" smtClean="0"/>
            <a:t/>
          </a:r>
          <a:br>
            <a:rPr lang="en-US" sz="2600" kern="1200" smtClean="0"/>
          </a:br>
          <a:endParaRPr lang="en-US" sz="2600" kern="1200"/>
        </a:p>
      </dsp:txBody>
      <dsp:txXfrm>
        <a:off x="1562100" y="0"/>
        <a:ext cx="8456612" cy="31242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A8E019-B0F2-452B-A527-BC081C15DC02}">
      <dsp:nvSpPr>
        <dsp:cNvPr id="0" name=""/>
        <dsp:cNvSpPr/>
      </dsp:nvSpPr>
      <dsp:spPr>
        <a:xfrm>
          <a:off x="0" y="26293"/>
          <a:ext cx="10018712" cy="2857612"/>
        </a:xfrm>
        <a:prstGeom prst="rect">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93472" rIns="163576" bIns="93472" numCol="1" spcCol="1270" anchor="ctr" anchorCtr="0">
          <a:noAutofit/>
        </a:bodyPr>
        <a:lstStyle/>
        <a:p>
          <a:pPr lvl="0" algn="ctr" defTabSz="1022350" rtl="0">
            <a:lnSpc>
              <a:spcPct val="90000"/>
            </a:lnSpc>
            <a:spcBef>
              <a:spcPct val="0"/>
            </a:spcBef>
            <a:spcAft>
              <a:spcPct val="35000"/>
            </a:spcAft>
          </a:pPr>
          <a:r>
            <a:rPr lang="en-US" sz="2300" kern="1200" smtClean="0"/>
            <a:t>*Answers will vary* - On a basic level, it's a suspenseful and dramatic tail. Also, because the men’s fate remains unknown, their story remains a mystery-and it's human nature to want to know the ending of stories. The unknown ending stokes our imaginations. And although the men were criminals, people may identify with their desire for freedom and on some level be rooting for them. Finally, the story praise on fears that the most dangerous criminals can never be stopped.</a:t>
          </a:r>
          <a:br>
            <a:rPr lang="en-US" sz="2300" kern="1200" smtClean="0"/>
          </a:br>
          <a:endParaRPr lang="en-US" sz="2300" kern="1200"/>
        </a:p>
      </dsp:txBody>
      <dsp:txXfrm>
        <a:off x="0" y="26293"/>
        <a:ext cx="10018712" cy="2857612"/>
      </dsp:txXfrm>
    </dsp:sp>
    <dsp:sp modelId="{8A6E46D3-80BE-41C5-8C71-3C209C13A0B9}">
      <dsp:nvSpPr>
        <dsp:cNvPr id="0" name=""/>
        <dsp:cNvSpPr/>
      </dsp:nvSpPr>
      <dsp:spPr>
        <a:xfrm>
          <a:off x="0" y="2883905"/>
          <a:ext cx="10018712" cy="1010160"/>
        </a:xfrm>
        <a:prstGeom prst="rect">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78CDD1-8F7A-41C1-BB00-3AB2D65EBB76}">
      <dsp:nvSpPr>
        <dsp:cNvPr id="0" name=""/>
        <dsp:cNvSpPr/>
      </dsp:nvSpPr>
      <dsp:spPr>
        <a:xfrm>
          <a:off x="4891" y="0"/>
          <a:ext cx="10008928" cy="3124200"/>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kern="1200" dirty="0" smtClean="0"/>
            <a:t>Prison officials might have wanted to believe that Morris and the </a:t>
          </a:r>
          <a:r>
            <a:rPr lang="en-US" sz="2400" kern="1200" dirty="0" err="1" smtClean="0"/>
            <a:t>Alglins</a:t>
          </a:r>
          <a:r>
            <a:rPr lang="en-US" sz="2400" kern="1200" dirty="0" smtClean="0"/>
            <a:t> died because that would mean that Alcatraz was what they claimed it  to be: an inescapable prison. If the men survived, it would mean that the officials failed at that their job of keeping the men in prison. The </a:t>
          </a:r>
          <a:r>
            <a:rPr lang="en-US" sz="2400" kern="1200" dirty="0" err="1" smtClean="0"/>
            <a:t>Alglins</a:t>
          </a:r>
          <a:r>
            <a:rPr lang="en-US" sz="2400" kern="1200" smtClean="0"/>
            <a:t>’ </a:t>
          </a:r>
          <a:r>
            <a:rPr lang="en-US" sz="2400" kern="1200" dirty="0" smtClean="0"/>
            <a:t>family, on the other hand, probably did not want to think of the brothers dying in the cold waters of San Francisco Bay-and may have taken a certain pride in the brothers being two of the only three men clever enough to escape Alcatraz.</a:t>
          </a:r>
          <a:br>
            <a:rPr lang="en-US" sz="2400" kern="1200" dirty="0" smtClean="0"/>
          </a:br>
          <a:endParaRPr lang="en-US" sz="2400" kern="1200" dirty="0"/>
        </a:p>
      </dsp:txBody>
      <dsp:txXfrm>
        <a:off x="96396" y="91505"/>
        <a:ext cx="9825918" cy="2941190"/>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2326635-0C79-4E0C-89AA-948FB4839D62}" type="datetimeFigureOut">
              <a:rPr lang="en-US" smtClean="0"/>
              <a:t>10/10/2019</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9FE18BFB-331E-4B62-83C5-B8DF376DEDB1}" type="slidenum">
              <a:rPr lang="en-US" smtClean="0"/>
              <a:t>‹#›</a:t>
            </a:fld>
            <a:endParaRPr lang="en-US"/>
          </a:p>
        </p:txBody>
      </p:sp>
    </p:spTree>
    <p:extLst>
      <p:ext uri="{BB962C8B-B14F-4D97-AF65-F5344CB8AC3E}">
        <p14:creationId xmlns:p14="http://schemas.microsoft.com/office/powerpoint/2010/main" val="556909248"/>
      </p:ext>
    </p:extLst>
  </p:cSld>
  <p:clrMapOvr>
    <a:masterClrMapping/>
  </p:clrMapOvr>
  <p:extLst>
    <p:ext uri="{DCECCB84-F9BA-43D5-87BE-67443E8EF086}">
      <p15:sldGuideLst xmlns=""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F2326635-0C79-4E0C-89AA-948FB4839D62}" type="datetimeFigureOut">
              <a:rPr lang="en-US" smtClean="0"/>
              <a:t>10/10/2019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E18BFB-331E-4B62-83C5-B8DF376DEDB1}" type="slidenum">
              <a:rPr lang="en-US" smtClean="0"/>
              <a:t>‹#›</a:t>
            </a:fld>
            <a:endParaRPr lang="en-US"/>
          </a:p>
        </p:txBody>
      </p:sp>
    </p:spTree>
    <p:extLst>
      <p:ext uri="{BB962C8B-B14F-4D97-AF65-F5344CB8AC3E}">
        <p14:creationId xmlns:p14="http://schemas.microsoft.com/office/powerpoint/2010/main" val="3811909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2326635-0C79-4E0C-89AA-948FB4839D62}" type="datetimeFigureOut">
              <a:rPr lang="en-US" smtClean="0"/>
              <a:t>10/10/2019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E18BFB-331E-4B62-83C5-B8DF376DEDB1}" type="slidenum">
              <a:rPr lang="en-US" smtClean="0"/>
              <a:t>‹#›</a:t>
            </a:fld>
            <a:endParaRPr lang="en-US"/>
          </a:p>
        </p:txBody>
      </p:sp>
    </p:spTree>
    <p:extLst>
      <p:ext uri="{BB962C8B-B14F-4D97-AF65-F5344CB8AC3E}">
        <p14:creationId xmlns:p14="http://schemas.microsoft.com/office/powerpoint/2010/main" val="14570245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2326635-0C79-4E0C-89AA-948FB4839D62}" type="datetimeFigureOut">
              <a:rPr lang="en-US" smtClean="0"/>
              <a:t>10/10/2019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E18BFB-331E-4B62-83C5-B8DF376DEDB1}" type="slidenum">
              <a:rPr lang="en-US" smtClean="0"/>
              <a:t>‹#›</a:t>
            </a:fld>
            <a:endParaRPr lang="en-US"/>
          </a:p>
        </p:txBody>
      </p:sp>
    </p:spTree>
    <p:extLst>
      <p:ext uri="{BB962C8B-B14F-4D97-AF65-F5344CB8AC3E}">
        <p14:creationId xmlns:p14="http://schemas.microsoft.com/office/powerpoint/2010/main" val="13580047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2326635-0C79-4E0C-89AA-948FB4839D62}" type="datetimeFigureOut">
              <a:rPr lang="en-US" smtClean="0"/>
              <a:t>10/10/2019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E18BFB-331E-4B62-83C5-B8DF376DEDB1}" type="slidenum">
              <a:rPr lang="en-US" smtClean="0"/>
              <a:t>‹#›</a:t>
            </a:fld>
            <a:endParaRPr lang="en-US"/>
          </a:p>
        </p:txBody>
      </p:sp>
    </p:spTree>
    <p:extLst>
      <p:ext uri="{BB962C8B-B14F-4D97-AF65-F5344CB8AC3E}">
        <p14:creationId xmlns:p14="http://schemas.microsoft.com/office/powerpoint/2010/main" val="25779110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2326635-0C79-4E0C-89AA-948FB4839D62}" type="datetimeFigureOut">
              <a:rPr lang="en-US" smtClean="0"/>
              <a:t>10/10/2019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E18BFB-331E-4B62-83C5-B8DF376DEDB1}" type="slidenum">
              <a:rPr lang="en-US" smtClean="0"/>
              <a:t>‹#›</a:t>
            </a:fld>
            <a:endParaRPr lang="en-US"/>
          </a:p>
        </p:txBody>
      </p:sp>
    </p:spTree>
    <p:extLst>
      <p:ext uri="{BB962C8B-B14F-4D97-AF65-F5344CB8AC3E}">
        <p14:creationId xmlns:p14="http://schemas.microsoft.com/office/powerpoint/2010/main" val="24801793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2326635-0C79-4E0C-89AA-948FB4839D62}" type="datetimeFigureOut">
              <a:rPr lang="en-US" smtClean="0"/>
              <a:t>10/10/2019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E18BFB-331E-4B62-83C5-B8DF376DEDB1}" type="slidenum">
              <a:rPr lang="en-US" smtClean="0"/>
              <a:t>‹#›</a:t>
            </a:fld>
            <a:endParaRPr lang="en-US"/>
          </a:p>
        </p:txBody>
      </p:sp>
    </p:spTree>
    <p:extLst>
      <p:ext uri="{BB962C8B-B14F-4D97-AF65-F5344CB8AC3E}">
        <p14:creationId xmlns:p14="http://schemas.microsoft.com/office/powerpoint/2010/main" val="24759112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2326635-0C79-4E0C-89AA-948FB4839D62}" type="datetimeFigureOut">
              <a:rPr lang="en-US" smtClean="0"/>
              <a:t>10/10/2019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E18BFB-331E-4B62-83C5-B8DF376DEDB1}" type="slidenum">
              <a:rPr lang="en-US" smtClean="0"/>
              <a:t>‹#›</a:t>
            </a:fld>
            <a:endParaRPr lang="en-US"/>
          </a:p>
        </p:txBody>
      </p:sp>
    </p:spTree>
    <p:extLst>
      <p:ext uri="{BB962C8B-B14F-4D97-AF65-F5344CB8AC3E}">
        <p14:creationId xmlns:p14="http://schemas.microsoft.com/office/powerpoint/2010/main" val="18968389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2326635-0C79-4E0C-89AA-948FB4839D62}" type="datetimeFigureOut">
              <a:rPr lang="en-US" smtClean="0"/>
              <a:t>10/10/2019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E18BFB-331E-4B62-83C5-B8DF376DEDB1}" type="slidenum">
              <a:rPr lang="en-US" smtClean="0"/>
              <a:t>‹#›</a:t>
            </a:fld>
            <a:endParaRPr lang="en-US"/>
          </a:p>
        </p:txBody>
      </p:sp>
    </p:spTree>
    <p:extLst>
      <p:ext uri="{BB962C8B-B14F-4D97-AF65-F5344CB8AC3E}">
        <p14:creationId xmlns:p14="http://schemas.microsoft.com/office/powerpoint/2010/main" val="2867993350"/>
      </p:ext>
    </p:extLst>
  </p:cSld>
  <p:clrMapOvr>
    <a:masterClrMapping/>
  </p:clrMapOvr>
  <p:extLst>
    <p:ext uri="{DCECCB84-F9BA-43D5-87BE-67443E8EF086}">
      <p15:sldGuideLst xmlns=""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2326635-0C79-4E0C-89AA-948FB4839D62}" type="datetimeFigureOut">
              <a:rPr lang="en-US" smtClean="0"/>
              <a:t>10/10/2019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9FE18BFB-331E-4B62-83C5-B8DF376DEDB1}" type="slidenum">
              <a:rPr lang="en-US" smtClean="0"/>
              <a:t>‹#›</a:t>
            </a:fld>
            <a:endParaRPr lang="en-US"/>
          </a:p>
        </p:txBody>
      </p:sp>
    </p:spTree>
    <p:extLst>
      <p:ext uri="{BB962C8B-B14F-4D97-AF65-F5344CB8AC3E}">
        <p14:creationId xmlns:p14="http://schemas.microsoft.com/office/powerpoint/2010/main" val="3297989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2326635-0C79-4E0C-89AA-948FB4839D62}" type="datetimeFigureOut">
              <a:rPr lang="en-US" smtClean="0"/>
              <a:t>10/10/2019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E18BFB-331E-4B62-83C5-B8DF376DEDB1}" type="slidenum">
              <a:rPr lang="en-US" smtClean="0"/>
              <a:t>‹#›</a:t>
            </a:fld>
            <a:endParaRPr lang="en-US"/>
          </a:p>
        </p:txBody>
      </p:sp>
    </p:spTree>
    <p:extLst>
      <p:ext uri="{BB962C8B-B14F-4D97-AF65-F5344CB8AC3E}">
        <p14:creationId xmlns:p14="http://schemas.microsoft.com/office/powerpoint/2010/main" val="1387593408"/>
      </p:ext>
    </p:extLst>
  </p:cSld>
  <p:clrMapOvr>
    <a:masterClrMapping/>
  </p:clrMapOvr>
  <p:extLst>
    <p:ext uri="{DCECCB84-F9BA-43D5-87BE-67443E8EF086}">
      <p15:sldGuideLst xmlns=""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2326635-0C79-4E0C-89AA-948FB4839D62}" type="datetimeFigureOut">
              <a:rPr lang="en-US" smtClean="0"/>
              <a:t>10/10/2019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E18BFB-331E-4B62-83C5-B8DF376DEDB1}" type="slidenum">
              <a:rPr lang="en-US" smtClean="0"/>
              <a:t>‹#›</a:t>
            </a:fld>
            <a:endParaRPr lang="en-US"/>
          </a:p>
        </p:txBody>
      </p:sp>
    </p:spTree>
    <p:extLst>
      <p:ext uri="{BB962C8B-B14F-4D97-AF65-F5344CB8AC3E}">
        <p14:creationId xmlns:p14="http://schemas.microsoft.com/office/powerpoint/2010/main" val="3983923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2326635-0C79-4E0C-89AA-948FB4839D62}" type="datetimeFigureOut">
              <a:rPr lang="en-US" smtClean="0"/>
              <a:t>10/10/2019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E18BFB-331E-4B62-83C5-B8DF376DEDB1}" type="slidenum">
              <a:rPr lang="en-US" smtClean="0"/>
              <a:t>‹#›</a:t>
            </a:fld>
            <a:endParaRPr lang="en-US"/>
          </a:p>
        </p:txBody>
      </p:sp>
    </p:spTree>
    <p:extLst>
      <p:ext uri="{BB962C8B-B14F-4D97-AF65-F5344CB8AC3E}">
        <p14:creationId xmlns:p14="http://schemas.microsoft.com/office/powerpoint/2010/main" val="3915032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2326635-0C79-4E0C-89AA-948FB4839D62}" type="datetimeFigureOut">
              <a:rPr lang="en-US" smtClean="0"/>
              <a:t>10/10/2019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E18BFB-331E-4B62-83C5-B8DF376DEDB1}" type="slidenum">
              <a:rPr lang="en-US" smtClean="0"/>
              <a:t>‹#›</a:t>
            </a:fld>
            <a:endParaRPr lang="en-US"/>
          </a:p>
        </p:txBody>
      </p:sp>
    </p:spTree>
    <p:extLst>
      <p:ext uri="{BB962C8B-B14F-4D97-AF65-F5344CB8AC3E}">
        <p14:creationId xmlns:p14="http://schemas.microsoft.com/office/powerpoint/2010/main" val="3465408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326635-0C79-4E0C-89AA-948FB4839D62}" type="datetimeFigureOut">
              <a:rPr lang="en-US" smtClean="0"/>
              <a:t>10/10/2019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E18BFB-331E-4B62-83C5-B8DF376DEDB1}" type="slidenum">
              <a:rPr lang="en-US" smtClean="0"/>
              <a:t>‹#›</a:t>
            </a:fld>
            <a:endParaRPr lang="en-US"/>
          </a:p>
        </p:txBody>
      </p:sp>
    </p:spTree>
    <p:extLst>
      <p:ext uri="{BB962C8B-B14F-4D97-AF65-F5344CB8AC3E}">
        <p14:creationId xmlns:p14="http://schemas.microsoft.com/office/powerpoint/2010/main" val="1280429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F2326635-0C79-4E0C-89AA-948FB4839D62}" type="datetimeFigureOut">
              <a:rPr lang="en-US" smtClean="0"/>
              <a:t>10/10/2019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E18BFB-331E-4B62-83C5-B8DF376DEDB1}" type="slidenum">
              <a:rPr lang="en-US" smtClean="0"/>
              <a:t>‹#›</a:t>
            </a:fld>
            <a:endParaRPr lang="en-US"/>
          </a:p>
        </p:txBody>
      </p:sp>
    </p:spTree>
    <p:extLst>
      <p:ext uri="{BB962C8B-B14F-4D97-AF65-F5344CB8AC3E}">
        <p14:creationId xmlns:p14="http://schemas.microsoft.com/office/powerpoint/2010/main" val="753628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F2326635-0C79-4E0C-89AA-948FB4839D62}" type="datetimeFigureOut">
              <a:rPr lang="en-US" smtClean="0"/>
              <a:t>10/10/2019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E18BFB-331E-4B62-83C5-B8DF376DEDB1}" type="slidenum">
              <a:rPr lang="en-US" smtClean="0"/>
              <a:t>‹#›</a:t>
            </a:fld>
            <a:endParaRPr lang="en-US"/>
          </a:p>
        </p:txBody>
      </p:sp>
    </p:spTree>
    <p:extLst>
      <p:ext uri="{BB962C8B-B14F-4D97-AF65-F5344CB8AC3E}">
        <p14:creationId xmlns:p14="http://schemas.microsoft.com/office/powerpoint/2010/main" val="1753652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F2326635-0C79-4E0C-89AA-948FB4839D62}" type="datetimeFigureOut">
              <a:rPr lang="en-US" smtClean="0"/>
              <a:t>10/10/2019</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9FE18BFB-331E-4B62-83C5-B8DF376DEDB1}" type="slidenum">
              <a:rPr lang="en-US" smtClean="0"/>
              <a:t>‹#›</a:t>
            </a:fld>
            <a:endParaRPr lang="en-US"/>
          </a:p>
        </p:txBody>
      </p:sp>
    </p:spTree>
    <p:extLst>
      <p:ext uri="{BB962C8B-B14F-4D97-AF65-F5344CB8AC3E}">
        <p14:creationId xmlns:p14="http://schemas.microsoft.com/office/powerpoint/2010/main" val="2853133812"/>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 id="2147483758" r:id="rId14"/>
    <p:sldLayoutId id="2147483759" r:id="rId15"/>
    <p:sldLayoutId id="2147483760" r:id="rId16"/>
    <p:sldLayoutId id="2147483761"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Escape from Alcatraz</a:t>
            </a:r>
            <a:endParaRPr lang="en-US" dirty="0"/>
          </a:p>
        </p:txBody>
      </p:sp>
      <p:sp>
        <p:nvSpPr>
          <p:cNvPr id="3" name="Subtitle 2"/>
          <p:cNvSpPr>
            <a:spLocks noGrp="1"/>
          </p:cNvSpPr>
          <p:nvPr>
            <p:ph type="subTitle" idx="1"/>
          </p:nvPr>
        </p:nvSpPr>
        <p:spPr/>
        <p:txBody>
          <a:bodyPr/>
          <a:lstStyle/>
          <a:p>
            <a:r>
              <a:rPr lang="en-US" dirty="0" smtClean="0"/>
              <a:t>Critical Thinking Questions</a:t>
            </a:r>
            <a:endParaRPr lang="en-US" dirty="0"/>
          </a:p>
        </p:txBody>
      </p:sp>
    </p:spTree>
    <p:extLst>
      <p:ext uri="{BB962C8B-B14F-4D97-AF65-F5344CB8AC3E}">
        <p14:creationId xmlns:p14="http://schemas.microsoft.com/office/powerpoint/2010/main" val="37306427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 Critical Thinking</a:t>
            </a:r>
            <a:br>
              <a:rPr lang="en-US" dirty="0" smtClean="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60380823"/>
              </p:ext>
            </p:extLst>
          </p:nvPr>
        </p:nvGraphicFramePr>
        <p:xfrm>
          <a:off x="1484313" y="2667000"/>
          <a:ext cx="10018712" cy="3124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54298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 Critical Thinking</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5426151"/>
              </p:ext>
            </p:extLst>
          </p:nvPr>
        </p:nvGraphicFramePr>
        <p:xfrm>
          <a:off x="1484310" y="2039007"/>
          <a:ext cx="10018713" cy="39203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364016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 Critical Thinking</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06297274"/>
              </p:ext>
            </p:extLst>
          </p:nvPr>
        </p:nvGraphicFramePr>
        <p:xfrm>
          <a:off x="1484313" y="2667000"/>
          <a:ext cx="10018712" cy="3124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6545175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5</TotalTime>
  <Words>277</Words>
  <Application>Microsoft Office PowerPoint</Application>
  <PresentationFormat>Custom</PresentationFormat>
  <Paragraphs>8</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Parallax</vt:lpstr>
      <vt:lpstr>Escape from Alcatraz</vt:lpstr>
      <vt:lpstr>#1 - Critical Thinking </vt:lpstr>
      <vt:lpstr>#2 - Critical Thinking</vt:lpstr>
      <vt:lpstr>#3 - Critical Thinking</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Escape from Alcatraz</dc:title>
  <dc:creator>Becky Adkerson</dc:creator>
  <cp:lastModifiedBy>DefaultUser</cp:lastModifiedBy>
  <cp:revision>4</cp:revision>
  <dcterms:created xsi:type="dcterms:W3CDTF">2018-10-01T19:32:38Z</dcterms:created>
  <dcterms:modified xsi:type="dcterms:W3CDTF">2019-10-10T12:34:30Z</dcterms:modified>
</cp:coreProperties>
</file>